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_rels/presentation.xml.rels" ContentType="application/vnd.openxmlformats-package.relationships+xml"/>
  <Override PartName="/ppt/media/image1.jpeg" ContentType="image/jpeg"/>
  <Override PartName="/ppt/media/image11.png" ContentType="image/png"/>
  <Override PartName="/ppt/media/image3.png" ContentType="image/png"/>
  <Override PartName="/ppt/media/image4.jpeg" ContentType="image/jpeg"/>
  <Override PartName="/ppt/media/image6.png" ContentType="image/png"/>
  <Override PartName="/ppt/media/image21.png" ContentType="image/png"/>
  <Override PartName="/ppt/media/image5.jpeg" ContentType="image/jpeg"/>
  <Override PartName="/ppt/media/image8.png" ContentType="image/png"/>
  <Override PartName="/ppt/media/image23.png" ContentType="image/png"/>
  <Override PartName="/ppt/media/image9.png" ContentType="image/png"/>
  <Override PartName="/ppt/media/image24.png" ContentType="image/png"/>
  <Override PartName="/ppt/media/image10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8.png" ContentType="image/png"/>
  <Override PartName="/ppt/media/image2.jpeg" ContentType="image/jpeg"/>
  <Override PartName="/ppt/media/image20.png" ContentType="image/png"/>
  <Override PartName="/ppt/media/image7.png" ContentType="image/png"/>
  <Override PartName="/ppt/media/image22.png" ContentType="image/png"/>
  <Override PartName="/ppt/media/image25.png" ContentType="image/png"/>
  <Override PartName="/ppt/media/image15.png" ContentType="image/png"/>
  <Override PartName="/ppt/media/image30.png" ContentType="image/png"/>
  <Override PartName="/ppt/media/image16.png" ContentType="image/png"/>
  <Override PartName="/ppt/media/image31.png" ContentType="image/png"/>
  <Override PartName="/ppt/media/image26.png" ContentType="image/png"/>
  <Override PartName="/ppt/media/image17.png" ContentType="image/png"/>
  <Override PartName="/ppt/media/image32.png" ContentType="image/png"/>
  <Override PartName="/ppt/media/image27.png" ContentType="image/png"/>
  <Override PartName="/ppt/media/image33.png" ContentType="image/png"/>
  <Override PartName="/ppt/media/image28.png" ContentType="image/png"/>
  <Override PartName="/ppt/media/image19.png" ContentType="image/png"/>
  <Override PartName="/ppt/media/image34.png" ContentType="image/png"/>
  <Override PartName="/ppt/media/image29.png" ContentType="image/png"/>
  <Override PartName="/ppt/media/image35.png" ContentType="image/png"/>
  <Override PartName="/ppt/media/image36.png" ContentType="image/png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2.xml.rels" ContentType="application/vnd.openxmlformats-package.relationships+xml"/>
  <Override PartName="/ppt/slides/_rels/slide27.xml.rels" ContentType="application/vnd.openxmlformats-package.relationships+xml"/>
  <Override PartName="/ppt/slides/_rels/slide13.xml.rels" ContentType="application/vnd.openxmlformats-package.relationships+xml"/>
  <Override PartName="/ppt/slides/_rels/slide5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9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26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9.xml.rels" ContentType="application/vnd.openxmlformats-package.relationships+xml"/>
  <Override PartName="/ppt/slides/_rels/slide19.xml.rels" ContentType="application/vnd.openxmlformats-package.relationships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0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22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30.xml" ContentType="application/vnd.openxmlformats-officedocument.presentationml.slide+xml"/>
  <Override PartName="/ppt/slides/slide15.xml" ContentType="application/vnd.openxmlformats-officedocument.presentationml.slide+xml"/>
  <Override PartName="/ppt/slides/slide31.xml" ContentType="application/vnd.openxmlformats-officedocument.presentationml.slide+xml"/>
  <Override PartName="/ppt/slides/slide16.xml" ContentType="application/vnd.openxmlformats-officedocument.presentationml.slide+xml"/>
  <Override PartName="/ppt/slides/slide32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2"/>
          <a:stretch/>
        </p:blipFill>
        <p:spPr>
          <a:xfrm>
            <a:off x="0" y="0"/>
            <a:ext cx="9128880" cy="1127880"/>
          </a:xfrm>
          <a:prstGeom prst="rect">
            <a:avLst/>
          </a:prstGeom>
          <a:ln w="9360">
            <a:noFill/>
          </a:ln>
        </p:spPr>
      </p:pic>
      <p:pic>
        <p:nvPicPr>
          <p:cNvPr id="1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9128880" cy="1127880"/>
          </a:xfrm>
          <a:prstGeom prst="rect">
            <a:avLst/>
          </a:prstGeom>
          <a:ln w="9360">
            <a:noFill/>
          </a:ln>
        </p:spPr>
      </p:pic>
      <p:pic>
        <p:nvPicPr>
          <p:cNvPr id="2" name="Picture 3" descr=""/>
          <p:cNvPicPr/>
          <p:nvPr/>
        </p:nvPicPr>
        <p:blipFill>
          <a:blip r:embed="rId4"/>
          <a:stretch/>
        </p:blipFill>
        <p:spPr>
          <a:xfrm>
            <a:off x="0" y="0"/>
            <a:ext cx="1167480" cy="1127880"/>
          </a:xfrm>
          <a:prstGeom prst="rect">
            <a:avLst/>
          </a:prstGeom>
          <a:ln w="936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it-IT" sz="4400" spc="-1" strike="noStrike">
                <a:latin typeface="Arial"/>
              </a:rPr>
              <a:t>Click to edit the title text format</a:t>
            </a:r>
            <a:endParaRPr b="0" lang="it-IT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3200" spc="-1" strike="noStrike">
                <a:latin typeface="Arial"/>
              </a:rPr>
              <a:t>Click to edit the outline text format</a:t>
            </a:r>
            <a:endParaRPr b="0" lang="it-IT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800" spc="-1" strike="noStrike">
                <a:latin typeface="Arial"/>
              </a:rPr>
              <a:t>Second Outline Level</a:t>
            </a:r>
            <a:endParaRPr b="0" lang="it-IT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400" spc="-1" strike="noStrike">
                <a:latin typeface="Arial"/>
              </a:rPr>
              <a:t>Third Outline Level</a:t>
            </a:r>
            <a:endParaRPr b="0" lang="it-IT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latin typeface="Arial"/>
              </a:rPr>
              <a:t>Fourth Outline Level</a:t>
            </a:r>
            <a:endParaRPr b="0" lang="it-IT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Fifth Outline Level</a:t>
            </a:r>
            <a:endParaRPr b="0" lang="it-IT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Sixth Outline Level</a:t>
            </a:r>
            <a:endParaRPr b="0" lang="it-IT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Seventh Outline Level</a:t>
            </a:r>
            <a:endParaRPr b="0" lang="it-IT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 descr=""/>
          <p:cNvPicPr/>
          <p:nvPr/>
        </p:nvPicPr>
        <p:blipFill>
          <a:blip r:embed="rId2"/>
          <a:stretch/>
        </p:blipFill>
        <p:spPr>
          <a:xfrm>
            <a:off x="0" y="0"/>
            <a:ext cx="9128880" cy="1127880"/>
          </a:xfrm>
          <a:prstGeom prst="rect">
            <a:avLst/>
          </a:prstGeom>
          <a:ln w="9360">
            <a:noFill/>
          </a:ln>
        </p:spPr>
      </p:pic>
      <p:pic>
        <p:nvPicPr>
          <p:cNvPr id="42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9128880" cy="1127880"/>
          </a:xfrm>
          <a:prstGeom prst="rect">
            <a:avLst/>
          </a:prstGeom>
          <a:ln w="9360">
            <a:noFill/>
          </a:ln>
        </p:spPr>
      </p:pic>
      <p:pic>
        <p:nvPicPr>
          <p:cNvPr id="43" name="Picture 3" descr=""/>
          <p:cNvPicPr/>
          <p:nvPr/>
        </p:nvPicPr>
        <p:blipFill>
          <a:blip r:embed="rId4"/>
          <a:stretch/>
        </p:blipFill>
        <p:spPr>
          <a:xfrm>
            <a:off x="0" y="0"/>
            <a:ext cx="1167480" cy="1127880"/>
          </a:xfrm>
          <a:prstGeom prst="rect">
            <a:avLst/>
          </a:prstGeom>
          <a:ln w="936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it-IT" sz="4400" spc="-1" strike="noStrike">
                <a:latin typeface="Arial"/>
              </a:rPr>
              <a:t>Click to edit the title text format</a:t>
            </a:r>
            <a:endParaRPr b="0" lang="it-IT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3200" spc="-1" strike="noStrike">
                <a:latin typeface="Arial"/>
              </a:rPr>
              <a:t>Click to edit the outline text format</a:t>
            </a:r>
            <a:endParaRPr b="0" lang="it-IT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800" spc="-1" strike="noStrike">
                <a:latin typeface="Arial"/>
              </a:rPr>
              <a:t>Second Outline Level</a:t>
            </a:r>
            <a:endParaRPr b="0" lang="it-IT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400" spc="-1" strike="noStrike">
                <a:latin typeface="Arial"/>
              </a:rPr>
              <a:t>Third Outline Level</a:t>
            </a:r>
            <a:endParaRPr b="0" lang="it-IT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latin typeface="Arial"/>
              </a:rPr>
              <a:t>Fourth Outline Level</a:t>
            </a:r>
            <a:endParaRPr b="0" lang="it-IT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Fifth Outline Level</a:t>
            </a:r>
            <a:endParaRPr b="0" lang="it-IT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Sixth Outline Level</a:t>
            </a:r>
            <a:endParaRPr b="0" lang="it-IT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Seventh Outline Level</a:t>
            </a:r>
            <a:endParaRPr b="0" lang="it-IT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-5400" y="-5400"/>
            <a:ext cx="9153720" cy="4420800"/>
          </a:xfrm>
          <a:prstGeom prst="rect">
            <a:avLst/>
          </a:prstGeom>
          <a:blipFill rotWithShape="0">
            <a:blip r:embed="rId1"/>
            <a:srcRect/>
            <a:tile/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2"/>
          <p:cNvSpPr/>
          <p:nvPr/>
        </p:nvSpPr>
        <p:spPr>
          <a:xfrm>
            <a:off x="402840" y="1810440"/>
            <a:ext cx="7356600" cy="23202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b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5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SERVER SIDE </a:t>
            </a:r>
            <a:endParaRPr b="0" lang="it-IT" sz="5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5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5000" spc="-1" strike="noStrike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302400" y="1018080"/>
            <a:ext cx="7356600" cy="793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Autofit/>
          </a:bodyPr>
          <a:p>
            <a:pPr>
              <a:lnSpc>
                <a:spcPct val="100000"/>
              </a:lnSpc>
            </a:pPr>
            <a:r>
              <a:rPr b="1" lang="it-IT" sz="1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DISPENSA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SGQS modulo rev 01 09/09/2019</a:t>
            </a: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000" spc="-1" strike="noStrike">
              <a:latin typeface="Arial"/>
            </a:endParaRPr>
          </a:p>
        </p:txBody>
      </p:sp>
      <p:pic>
        <p:nvPicPr>
          <p:cNvPr id="85" name="Immagine 5" descr=""/>
          <p:cNvPicPr/>
          <p:nvPr/>
        </p:nvPicPr>
        <p:blipFill>
          <a:blip r:embed="rId2"/>
          <a:stretch/>
        </p:blipFill>
        <p:spPr>
          <a:xfrm>
            <a:off x="302400" y="0"/>
            <a:ext cx="8588880" cy="884160"/>
          </a:xfrm>
          <a:prstGeom prst="rect">
            <a:avLst/>
          </a:prstGeom>
          <a:ln w="0">
            <a:noFill/>
          </a:ln>
        </p:spPr>
      </p:pic>
      <p:pic>
        <p:nvPicPr>
          <p:cNvPr id="86" name="Immagine 42" descr=""/>
          <p:cNvPicPr/>
          <p:nvPr/>
        </p:nvPicPr>
        <p:blipFill>
          <a:blip r:embed="rId3"/>
          <a:stretch/>
        </p:blipFill>
        <p:spPr>
          <a:xfrm>
            <a:off x="0" y="6082560"/>
            <a:ext cx="9142560" cy="774000"/>
          </a:xfrm>
          <a:prstGeom prst="rect">
            <a:avLst/>
          </a:prstGeom>
          <a:ln w="0">
            <a:noFill/>
          </a:ln>
        </p:spPr>
      </p:pic>
      <p:sp>
        <p:nvSpPr>
          <p:cNvPr id="87" name="CustomShape 4"/>
          <p:cNvSpPr/>
          <p:nvPr/>
        </p:nvSpPr>
        <p:spPr>
          <a:xfrm>
            <a:off x="576000" y="3096000"/>
            <a:ext cx="46072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latin typeface="Arial"/>
                <a:ea typeface="DejaVu Sans"/>
              </a:rPr>
              <a:t>#02.01  STRINGS</a:t>
            </a:r>
            <a:endParaRPr b="0" lang="it-IT" sz="1800" spc="-1" strike="noStrike">
              <a:latin typeface="Arial"/>
            </a:endParaRPr>
          </a:p>
        </p:txBody>
      </p:sp>
      <p:sp>
        <p:nvSpPr>
          <p:cNvPr id="88" name="CustomShape 5"/>
          <p:cNvSpPr/>
          <p:nvPr/>
        </p:nvSpPr>
        <p:spPr>
          <a:xfrm>
            <a:off x="576000" y="3600000"/>
            <a:ext cx="46072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latin typeface="Arial"/>
                <a:ea typeface="DejaVu Sans"/>
              </a:rPr>
              <a:t>ruffinengo@lochiva.com</a:t>
            </a:r>
            <a:endParaRPr b="0" lang="it-IT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Esercizio¶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Sapendo che :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$a= 3.15 ;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$b = 12.25;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$c = $a + $b ;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printf("%.2f",$c);  // stampa </a:t>
            </a: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15.40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printf("%’#7.2f",$c);  // stampa </a:t>
            </a: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##15.40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Realizzare un programma che stampi uno scontrino per una consumazione al bar con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Descrizione, quantità, costo unitario costo totale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$cons1 = “caffè”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$costo1 = 1.30;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$cons2 = “pasta”;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$costo2 = 1.20;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10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Esercizio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prevedere 14char per il prodotto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2 char per la quantità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6 char per il prezzo (compreso il . 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rcRect l="24848" t="23015" r="47644" b="64440"/>
          <a:stretch/>
        </p:blipFill>
        <p:spPr>
          <a:xfrm>
            <a:off x="2381760" y="4176000"/>
            <a:ext cx="5320080" cy="1365840"/>
          </a:xfrm>
          <a:prstGeom prst="rect">
            <a:avLst/>
          </a:prstGeom>
          <a:ln w="0">
            <a:noFill/>
          </a:ln>
        </p:spPr>
      </p:pic>
      <p:pic>
        <p:nvPicPr>
          <p:cNvPr id="114" name="Immagine 42" descr=""/>
          <p:cNvPicPr/>
          <p:nvPr/>
        </p:nvPicPr>
        <p:blipFill>
          <a:blip r:embed="rId2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Utilizzare una tabella di 3 righe per raggiungere lo stesso scopo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&lt;Inserire la tabella con il suo aspetto finale&gt;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17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Funzioni  di conversione di stringhe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$testo = “esempio di testo”;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echo strlen($testo)  //   lunghezza 16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echo strpos($text, ‘testo’); //  la posizione  di una stringa in una altra  11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echo substr($text, 11,5)  ; // estrae una sottostringa di lunghezza 5 partendo dalla posizione 11 : testo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echo strtouper($text);  //  trasforma in maiuscolo:  ESEMPIO DI TESTO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echo strtolower($text);  // trasforma in minusolo:  esempio di testo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20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Htmlspecialchars</a:t>
            </a: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() Convert special characters to HTML entities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Echo Htmlspecialchars(‘&lt;b&gt;’); // &amp;lt;b&amp;gt;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In questo modo possiamo mostrare sulla pagina i tag HTML (ed evitare che vengano interpretati..)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&amp;, “, ‘, &lt;, &gt;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E la sua simmetrica: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htmlspecialchars_decode</a:t>
            </a: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Funzioni per manipolare le stringhe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1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htmlentities</a:t>
            </a: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()  converte in entità HTML tutti i caratteri che hanno una rappresentazione come entità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(es: à,è,ì,ò,ù, €, ..)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html_entity_decode</a:t>
            </a: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() — Convert HTML entities to their corresponding characters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25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Funzioni per manipolare le stringhe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nl2br</a:t>
            </a: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() — Inserts HTML line breaks before all newlines in a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\n → &lt;br/&gt;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28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Funzioni per manipolare le stringhe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number_format</a:t>
            </a: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() — Format a number with grouped thousands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number_format ( float $number [, int $decimals = 0 ] ) : string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number_format ( float $number , int $decimals = 0 , string $dec_point = "." , string $thousands_sep = "," ) : string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echo number_format(12.4534, 2);  // stampa 12.45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echo number_format("10999.888",2, ",", ".");   // stampa 10.999,89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31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Impostare le configurazioni locali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Il PHP mette a disposizione le funzioni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Setlocale()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locale()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Per impostare i valori di separatore dei decimali, delle migliaia, il formato delle date etc.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La sintassi: 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Setlocale(“it_IT”);  //  oppure en_US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$locale = locale();  // per leggere i valori 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34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Proviamo questo blocco di codice :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Echo “&lt;pre&gt;”;  //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chiediamo al browser di rispettare a capo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setlocale(LC_ALL, 'it_IT'); 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// impostiamo la lingua italiana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$locale = localeconv(); 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// leggiamo i valori disponibili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print_r($locale); 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// stampiamo tutto il  contenuto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setlocale(LC_ALL, 'en_US');  // impostiamo la lingua  USA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$locale = localeconv();  // leggiamo i valori disponibili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print_r($locale);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37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stringhe¶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Vediamo alcune funzioni sulle stringhe: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Echo serve per stampare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Echo ‘buongiorno’;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$a = 3;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Echo ‘la variabile $a vale:  ’   .   $a 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91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4000" spc="-1" strike="noStrike">
                <a:solidFill>
                  <a:srgbClr val="000000"/>
                </a:solidFill>
                <a:latin typeface="Arial"/>
                <a:ea typeface="DejaVu Sans"/>
              </a:rPr>
              <a:t>Funzioni per manipolare le stringhe</a:t>
            </a: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4000" spc="-1" strike="noStrike"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40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Funzioni per manipolare le stringhe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chr — Generate a single-byte string from a number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Echo chr(97)   // stampa a</a:t>
            </a: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ord() — Convert the first byte of a string to a value between 0 and 255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43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Tabella ASCII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735480" y="2088000"/>
            <a:ext cx="6606360" cy="4507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Trim()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trim — Strip whitespace (or other characters) from the beginning and end of a string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trim ( string $str [, string $character_mask = " \t\n\r\0\x0B" ] ) : string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Ltrim()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rlrim — Strip whitespace (or other characters) from the beginning of a string 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rtrim()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rtrim — Strip whitespace (or other characters) from the end of a string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lcfirst ( string $str ) :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lcfirst()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lcfirst — Make a string's first character lowercase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lcfirst ( string $str ) :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Ucfirst()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ucfirst — Make a string's first character uppercase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ucfirst ( string $str ) : string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51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Ucwords()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ucwords — Uppercase the first character of each word in a string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ucwords ( string $str [, string $delimiters = " \t\r\n\f\v" ] ) : string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54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Strtolower()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strtolower — Make a string lowercase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strtolower ( string $string ) : string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Strtoupper()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strtoupper — Make a string uppercase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strtoupper ( string $string ) : string</a:t>
            </a: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57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Funzioni per manipolare le stringhe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str_shuffle() — Randomly shuffles a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Mischia il contenuto di una stringa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500" spc="-1" strike="noStrike">
                <a:solidFill>
                  <a:srgbClr val="000000"/>
                </a:solidFill>
                <a:latin typeface="Arial"/>
                <a:ea typeface="DejaVu Sans"/>
              </a:rPr>
              <a:t>Echo str_shuffle(“arancione”) ; </a:t>
            </a: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500" spc="-1" strike="noStrike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60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Levenshtein()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levenshtein — Calculate Levenshtein distance between two strings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levenshtein ( string $str1 , string $str2 ) : int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63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strlen()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strlen — Get string length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strlen ( string $string ) : int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66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Stringhe, definire una stringa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Usare apici singoli ‘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Usare apici doppi “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concatenare¶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$testo1 = ‘Questo è un testo non interpretato’;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$testo2 = “Questo è un testo  interpretato”;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$testo3 = ‘questi  ‘ . ‘sono ‘ . ‘concatenati’ 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ESEMPIO: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$a = 3;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Echo ‘la variabile $a vale:  ’   .   $a 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Echo “la variabile \$a vale: $a” ;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strstr()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strstr — Find the first occurrence of a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strstr ( string $haystack , mixed $needle [, bool $before_needle = FALSE ] ) :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69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substr()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substr — Return part of a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substr ( string $string , int $start [, int $length ] ) :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72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strrpos()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strrpos — Find the position of the last occurrence of a substring in a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strrpos ( string $haystack , mixed $needle [, int $offset = 0 ] ) : int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75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str_replace()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str_replace — Replace all occurrences of the search string with the replacement string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str_replace ( mixed $search , mixed $replace , mixed $subject [, int &amp;$count ] ) : mixed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78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Esercizi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81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Stringhe, definire una stringa con sintassi  </a:t>
            </a:r>
            <a:r>
              <a:rPr b="1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Heredoc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¶si comporta come il caso di  apici doppi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$nome = “Roberto”;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$testo1 = &lt;&lt;&lt;EOT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Tutto questo testo, sarà interpretato ,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Il mio nome $nome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Su più righe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EOT;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La stringa EOT può essere sostituita con altro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it-IT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Stringhe, definire una stringa con sintassi  </a:t>
            </a:r>
            <a:r>
              <a:rPr b="1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Nowdoc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¶si comporta come il caso di apici singoli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$nome = “Roberto”;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$testo1 = &lt;&lt;&lt;’EOT’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Tutto questo testo non sarà interpretato ,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Il mio nome $nome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Su più righe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EOT;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La stringa EOT può essere sostituita con altro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stringhe¶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 ( string $format [, mixed $args [, mixed $... ]] ) : int:  stampa una stringa formattata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sprintf ( string $format [, mixed $... ] ) : string   restituisce una stringa formattata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Esempio: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$giorno= “sabato”;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$numero = 20 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printf(“ %s verranno %d persone”, $giorno, $numero );  // sabato verranno 20 persone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%s indica  una stringa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%d indica un numero decimale con segno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00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stringhe¶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 ( string $format [, mixed $args [, mixed $... ]] ) : int: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%% - Returns a percent sign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%b - Binary number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%c - The character according to the ASCII value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%d - Signed decimal number (negative, zero or positive)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%e - Scientific notation using a lowercase (e.g. 1.2e+2)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%E - Scientific notation using a uppercase (e.g. 1.2E+2)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%u - Unsigned decimal number (equal to or greather than zero)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%f - Floating-point number (local settings aware)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%F - Floating-point number (not local settings aware)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%g - shorter of %e and %f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%G - shorter of %E and %f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%o - Octal number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%s - String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%x - Hexadecimal number (lowercase letters)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%X - Hexadecimal number (uppercase letters)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Printf esempi¶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$int= 30;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printf("numero %u",  $int);  // stampa  30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$double = 23.456;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printf("numero %f “, $double);  // stampa 23.456000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printf("numero %e", $double);  // stampa 2.345600e+1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printf("numero %g", $double);  // stampa 2.3456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$double = 9999123.456;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printf("numero %f “, $double);  // stampa 9999123.456000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printf("numero %e", $double);  // stampa 9.999123e+6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printf("numero %g", $double);  // stampa 9.99912e+6</a:t>
            </a: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  <p:pic>
        <p:nvPicPr>
          <p:cNvPr id="105" name="Immagine 42" descr=""/>
          <p:cNvPicPr/>
          <p:nvPr/>
        </p:nvPicPr>
        <p:blipFill>
          <a:blip r:embed="rId1"/>
          <a:stretch/>
        </p:blipFill>
        <p:spPr>
          <a:xfrm>
            <a:off x="360" y="6082920"/>
            <a:ext cx="9142560" cy="77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457200" y="1600200"/>
            <a:ext cx="8214480" cy="45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2400" spc="-1" strike="noStrike">
                <a:solidFill>
                  <a:srgbClr val="000000"/>
                </a:solidFill>
                <a:latin typeface="Arial"/>
                <a:ea typeface="DejaVu Sans"/>
              </a:rPr>
              <a:t>Printf esempi¶</a:t>
            </a: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Posso </a:t>
            </a:r>
            <a:r>
              <a:rPr b="1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specificare</a:t>
            </a: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 il numero di caratteri su cui esprimere il numero, completando a sinistra con un carattere indicato :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%04d  → il numero sarà completato con 0 a sinistra fino ad un totale di 4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%’#4d → il numero sarà completato con  # a sinistra ( si noti il carattere ‘ )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$int = 30;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$num = 23.23456; 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Printf(“%d”, $int);          // stampa 30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Printf(“%04d”,$int)  ;   // stampa 0030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Printf(“%05d”,$int)  ;   // stampa 00030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Printf(“%.2f”, $num);  // stampa </a:t>
            </a: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printf("numero %f , %u", $number, $number);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Printf(“numero %010.2”);    // 000023.235  ovvero 10 char di cui 1 punto e 2 decimali</a:t>
            </a: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600" spc="-1" strike="noStrike"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714240" y="0"/>
            <a:ext cx="821448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it-IT" sz="3600" spc="-1" strike="noStrike">
                <a:solidFill>
                  <a:srgbClr val="000099"/>
                </a:solidFill>
                <a:latin typeface="Calibri"/>
                <a:ea typeface="DejaVu Sans"/>
              </a:rPr>
              <a:t>Corsi di Formazione ENGIM </a:t>
            </a:r>
            <a:endParaRPr b="0" lang="it-IT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681</TotalTime>
  <Application>LibreOffice/7.1.2.2$MacOSX_X86_64 LibreOffice_project/8a45595d069ef5570103caea1b71cc9d82b2aae4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2017-01-16T21:52:02Z</dcterms:created>
  <dc:creator>Roberto </dc:creator>
  <dc:description/>
  <dc:language>it-IT</dc:language>
  <cp:lastModifiedBy/>
  <dcterms:modified xsi:type="dcterms:W3CDTF">2022-01-16T19:06:29Z</dcterms:modified>
  <cp:revision>172</cp:revision>
  <dc:subject/>
  <dc:title>Diapositiva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0</vt:i4>
  </property>
  <property fmtid="{D5CDD505-2E9C-101B-9397-08002B2CF9AE}" pid="7" name="PresentationFormat">
    <vt:lpwstr>Presentazione su schermo (4:3)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</vt:i4>
  </property>
</Properties>
</file>